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C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1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E1174C-5B20-44AD-ADB1-E8C78018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5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C2968-957A-4E47-85EF-1F353149CF4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eimiötuntur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905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0" y="279400"/>
            <a:ext cx="9156700" cy="6726238"/>
            <a:chOff x="-9" y="236"/>
            <a:chExt cx="6249" cy="4093"/>
          </a:xfrm>
        </p:grpSpPr>
        <p:sp>
          <p:nvSpPr>
            <p:cNvPr id="4" name="Freeform 4"/>
            <p:cNvSpPr>
              <a:spLocks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-9" y="731"/>
              <a:ext cx="6249" cy="3598"/>
            </a:xfrm>
            <a:custGeom>
              <a:avLst/>
              <a:gdLst/>
              <a:ahLst/>
              <a:cxnLst>
                <a:cxn ang="0">
                  <a:pos x="0" y="3638"/>
                </a:cxn>
                <a:cxn ang="0">
                  <a:pos x="516" y="2658"/>
                </a:cxn>
                <a:cxn ang="0">
                  <a:pos x="1352" y="2063"/>
                </a:cxn>
                <a:cxn ang="0">
                  <a:pos x="3348" y="1519"/>
                </a:cxn>
                <a:cxn ang="0">
                  <a:pos x="4987" y="1078"/>
                </a:cxn>
                <a:cxn ang="0">
                  <a:pos x="5762" y="534"/>
                </a:cxn>
                <a:cxn ang="0">
                  <a:pos x="5762" y="66"/>
                </a:cxn>
                <a:cxn ang="0">
                  <a:pos x="4" y="68"/>
                </a:cxn>
              </a:cxnLst>
              <a:rect l="0" t="0" r="r" b="b"/>
              <a:pathLst>
                <a:path w="5762" h="3638">
                  <a:moveTo>
                    <a:pt x="0" y="3638"/>
                  </a:moveTo>
                  <a:cubicBezTo>
                    <a:pt x="58" y="3452"/>
                    <a:pt x="291" y="2920"/>
                    <a:pt x="516" y="2658"/>
                  </a:cubicBezTo>
                  <a:cubicBezTo>
                    <a:pt x="794" y="2320"/>
                    <a:pt x="1284" y="2093"/>
                    <a:pt x="1352" y="2063"/>
                  </a:cubicBezTo>
                  <a:cubicBezTo>
                    <a:pt x="1942" y="1786"/>
                    <a:pt x="2872" y="1624"/>
                    <a:pt x="3348" y="1519"/>
                  </a:cubicBezTo>
                  <a:cubicBezTo>
                    <a:pt x="3895" y="1390"/>
                    <a:pt x="4592" y="1228"/>
                    <a:pt x="4987" y="1078"/>
                  </a:cubicBezTo>
                  <a:cubicBezTo>
                    <a:pt x="5384" y="933"/>
                    <a:pt x="5632" y="702"/>
                    <a:pt x="5762" y="534"/>
                  </a:cubicBezTo>
                  <a:cubicBezTo>
                    <a:pt x="5762" y="0"/>
                    <a:pt x="5762" y="61"/>
                    <a:pt x="5762" y="66"/>
                  </a:cubicBezTo>
                  <a:cubicBezTo>
                    <a:pt x="4803" y="66"/>
                    <a:pt x="1204" y="68"/>
                    <a:pt x="4" y="68"/>
                  </a:cubicBezTo>
                </a:path>
              </a:pathLst>
            </a:custGeom>
            <a:solidFill>
              <a:srgbClr val="6699FF"/>
            </a:solidFill>
            <a:ln w="190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pic>
          <p:nvPicPr>
            <p:cNvPr id="5" name="Picture 5" descr="OK_Capgemini_Lowres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2" y="236"/>
              <a:ext cx="1360" cy="32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83613" y="6634163"/>
            <a:ext cx="544512" cy="19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 wrap="none" lIns="180000" tIns="0" rIns="180000" bIns="3600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fld id="{F66886FC-897B-406A-B9B7-C84F8F58CA75}" type="slidenum">
              <a:rPr lang="en-US" sz="1200"/>
              <a:pPr eaLnBrk="0" hangingPunct="0">
                <a:lnSpc>
                  <a:spcPct val="85000"/>
                </a:lnSpc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None/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76213"/>
            <a:ext cx="2286000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76213"/>
            <a:ext cx="6705600" cy="5924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262063"/>
            <a:ext cx="4200525" cy="483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262063"/>
            <a:ext cx="4202113" cy="483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262063"/>
            <a:ext cx="855503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0" rIns="180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Level 1</a:t>
            </a:r>
          </a:p>
          <a:p>
            <a:pPr lvl="1"/>
            <a:r>
              <a:rPr lang="fr-FR" smtClean="0"/>
              <a:t>Level 2</a:t>
            </a:r>
          </a:p>
          <a:p>
            <a:pPr lvl="2"/>
            <a:r>
              <a:rPr lang="fr-FR" smtClean="0"/>
              <a:t>Level 3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776288"/>
            <a:ext cx="9144000" cy="5556250"/>
            <a:chOff x="0" y="489"/>
            <a:chExt cx="6240" cy="3500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1" y="3989"/>
              <a:ext cx="6239" cy="0"/>
            </a:xfrm>
            <a:prstGeom prst="line">
              <a:avLst/>
            </a:prstGeom>
            <a:noFill/>
            <a:ln w="19050">
              <a:solidFill>
                <a:srgbClr val="FDF8F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0" y="489"/>
              <a:ext cx="6239" cy="0"/>
            </a:xfrm>
            <a:prstGeom prst="line">
              <a:avLst/>
            </a:prstGeom>
            <a:noFill/>
            <a:ln w="25400">
              <a:solidFill>
                <a:srgbClr val="DED9C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352" y="489"/>
              <a:ext cx="707" cy="0"/>
            </a:xfrm>
            <a:prstGeom prst="line">
              <a:avLst/>
            </a:prstGeom>
            <a:noFill/>
            <a:ln w="25400">
              <a:solidFill>
                <a:srgbClr val="AFA67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176213"/>
            <a:ext cx="91440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0" tIns="36000" rIns="7200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Pour modifier le style du titre du masque</a:t>
            </a:r>
          </a:p>
        </p:txBody>
      </p:sp>
      <p:pic>
        <p:nvPicPr>
          <p:cNvPr id="1029" name="Picture 8" descr="OK_Capgemini_Lowres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254000"/>
            <a:ext cx="168275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583613" y="6634163"/>
            <a:ext cx="544512" cy="19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 wrap="none" lIns="180000" tIns="0" rIns="180000" bIns="3600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fld id="{D11C97B7-63CA-4A75-B5E2-4F905549C206}" type="slidenum">
              <a:rPr lang="en-US" sz="1200"/>
              <a:pPr eaLnBrk="0" hangingPunct="0">
                <a:lnSpc>
                  <a:spcPct val="85000"/>
                </a:lnSpc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None/>
                <a:defRPr/>
              </a:pPr>
              <a:t>‹#›</a:t>
            </a:fld>
            <a:endParaRPr lang="en-US" sz="120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583613" y="6634163"/>
            <a:ext cx="544512" cy="19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 wrap="none" lIns="180000" tIns="0" rIns="180000" bIns="3600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fld id="{7B375DCF-D837-4155-BF76-F65B76D52D16}" type="slidenum">
              <a:rPr lang="en-US" sz="1200"/>
              <a:pPr eaLnBrk="0" hangingPunct="0">
                <a:lnSpc>
                  <a:spcPct val="85000"/>
                </a:lnSpc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None/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 Narrow" pitchFamily="34" charset="0"/>
        </a:defRPr>
      </a:lvl9pPr>
    </p:titleStyle>
    <p:bodyStyle>
      <a:lvl1pPr marL="171450" indent="-171450" algn="l" rtl="0" eaLnBrk="0" fontAlgn="base" hangingPunct="0">
        <a:spcBef>
          <a:spcPct val="5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95300" indent="-152400" algn="l" rtl="0" eaLnBrk="0" fontAlgn="base" hangingPunct="0">
        <a:spcBef>
          <a:spcPct val="35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862013" indent="-176213" algn="l" rtl="0" eaLnBrk="0" fontAlgn="base" hangingPunct="0">
        <a:spcBef>
          <a:spcPct val="5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5430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96215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41935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76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33375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9095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6213"/>
            <a:ext cx="9144000" cy="344487"/>
          </a:xfrm>
        </p:spPr>
        <p:txBody>
          <a:bodyPr/>
          <a:lstStyle/>
          <a:p>
            <a:r>
              <a:rPr lang="en-GB" sz="1800" dirty="0" smtClean="0"/>
              <a:t>Profile of </a:t>
            </a:r>
            <a:r>
              <a:rPr lang="en-GB" sz="1800" dirty="0" smtClean="0"/>
              <a:t>Vishnu varthanan Moorthy,  Program Manager– </a:t>
            </a:r>
            <a:r>
              <a:rPr lang="en-GB" sz="1800" dirty="0" smtClean="0"/>
              <a:t>Quality Assurance</a:t>
            </a:r>
            <a:endParaRPr lang="en-GB" dirty="0" smtClean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06375" y="1285875"/>
            <a:ext cx="1241425" cy="1152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tabLst>
                <a:tab pos="6464300" algn="r"/>
              </a:tabLst>
            </a:pPr>
            <a:endParaRPr lang="en-GB" sz="1100" b="1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79388" y="2514600"/>
            <a:ext cx="4849812" cy="190500"/>
          </a:xfrm>
          <a:prstGeom prst="rect">
            <a:avLst/>
          </a:prstGeom>
          <a:solidFill>
            <a:srgbClr val="96C0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lnSpc>
                <a:spcPct val="90000"/>
              </a:lnSpc>
              <a:spcBef>
                <a:spcPct val="40000"/>
              </a:spcBef>
              <a:tabLst>
                <a:tab pos="6464300" algn="r"/>
              </a:tabLst>
            </a:pPr>
            <a:r>
              <a:rPr lang="en-GB" sz="1100" b="1" dirty="0"/>
              <a:t>Education and Competences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74624" y="2705100"/>
            <a:ext cx="4854575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Ins="54000"/>
          <a:lstStyle/>
          <a:p>
            <a:pPr marL="192088" lvl="2" indent="-188913" eaLnBrk="0" hangingPunct="0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GB" sz="1000" b="1" dirty="0" smtClean="0">
                <a:cs typeface="Arial" charset="0"/>
              </a:rPr>
              <a:t>Competencies</a:t>
            </a:r>
            <a:endParaRPr lang="en-GB" sz="1000" b="1" dirty="0">
              <a:cs typeface="Arial" charset="0"/>
            </a:endParaRPr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Core Team </a:t>
            </a:r>
            <a:r>
              <a:rPr lang="en-GB" sz="1050" dirty="0" smtClean="0"/>
              <a:t>Member  of </a:t>
            </a:r>
            <a:r>
              <a:rPr lang="en-GB" sz="1050" dirty="0" smtClean="0"/>
              <a:t>CMMI 2.0  release</a:t>
            </a:r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Software </a:t>
            </a:r>
            <a:r>
              <a:rPr lang="en-GB" sz="1050" dirty="0"/>
              <a:t>Quality Assurance, Software Engineering Process Group</a:t>
            </a:r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/>
              <a:t>Process Consultancy for end clients and Capgemini Onshore locations</a:t>
            </a:r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/>
              <a:t>Process setup and institutionalization </a:t>
            </a:r>
            <a:r>
              <a:rPr lang="en-GB" sz="1050" dirty="0" smtClean="0"/>
              <a:t>in accordance with ITIL, COBIT, etc.</a:t>
            </a:r>
            <a:endParaRPr lang="en-GB" sz="1050" dirty="0"/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Certified </a:t>
            </a:r>
            <a:r>
              <a:rPr lang="en-GB" sz="1050" dirty="0"/>
              <a:t>Appraisal team Member (ATM) for CMM, CMMI-DEV </a:t>
            </a:r>
            <a:r>
              <a:rPr lang="en-GB" sz="1050" dirty="0" smtClean="0"/>
              <a:t>v1.3 </a:t>
            </a:r>
            <a:r>
              <a:rPr lang="en-GB" sz="1050" dirty="0"/>
              <a:t>and </a:t>
            </a:r>
            <a:r>
              <a:rPr lang="en-GB" sz="1050" dirty="0" smtClean="0"/>
              <a:t>CMMI-SVC Model </a:t>
            </a:r>
            <a:endParaRPr lang="en-GB" sz="1050" dirty="0"/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/>
              <a:t>Certified Six Sigma Black Belt and LEAN </a:t>
            </a:r>
            <a:r>
              <a:rPr lang="en-GB" sz="1050" dirty="0" smtClean="0"/>
              <a:t>methodology</a:t>
            </a:r>
            <a:endParaRPr lang="en-GB" sz="1050" dirty="0"/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Certified  </a:t>
            </a:r>
            <a:r>
              <a:rPr lang="en-GB" sz="1050" dirty="0"/>
              <a:t>ISO 20000 </a:t>
            </a:r>
            <a:r>
              <a:rPr lang="en-GB" sz="1050" dirty="0" smtClean="0"/>
              <a:t>Lead auditor </a:t>
            </a:r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Certified ISO 9001 Lead Auditor</a:t>
            </a:r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Implementation Expertise in ISO27001(Information Security)</a:t>
            </a:r>
          </a:p>
          <a:p>
            <a:pPr marL="192088" lvl="2" indent="-188913" algn="just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Certified Scrum Master </a:t>
            </a:r>
            <a:endParaRPr lang="en-GB" sz="1050" dirty="0"/>
          </a:p>
          <a:p>
            <a:pPr marL="192088" lvl="2" indent="-188913" eaLnBrk="0" hangingPunct="0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GB" sz="1050" b="1" dirty="0" smtClean="0">
                <a:cs typeface="Arial" charset="0"/>
              </a:rPr>
              <a:t>Education</a:t>
            </a:r>
            <a:endParaRPr lang="en-GB" sz="1050" dirty="0"/>
          </a:p>
          <a:p>
            <a:pPr marL="192088" lvl="2" indent="-188913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Master of Business Administration</a:t>
            </a:r>
          </a:p>
          <a:p>
            <a:pPr marL="192088" lvl="2" indent="-188913" eaLnBrk="0" hangingPunct="0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050" dirty="0" smtClean="0"/>
              <a:t>Bachelor of Engineering</a:t>
            </a:r>
            <a:endParaRPr lang="en-GB" sz="1000" dirty="0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257800" y="1504950"/>
            <a:ext cx="3706813" cy="489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100" b="1" i="1" dirty="0"/>
              <a:t> </a:t>
            </a:r>
            <a:endParaRPr lang="en-GB" sz="1100" b="1" i="1" dirty="0" smtClean="0"/>
          </a:p>
          <a:p>
            <a:r>
              <a:rPr lang="en-US" sz="1200" dirty="0" smtClean="0"/>
              <a:t>Vishnu varthanan Moorthy has </a:t>
            </a:r>
            <a:r>
              <a:rPr lang="en-US" sz="1200" dirty="0" smtClean="0"/>
              <a:t>around </a:t>
            </a:r>
            <a:r>
              <a:rPr lang="en-US" sz="1200" dirty="0" smtClean="0"/>
              <a:t>17</a:t>
            </a:r>
            <a:r>
              <a:rPr lang="en-US" sz="1200" dirty="0" smtClean="0"/>
              <a:t> </a:t>
            </a:r>
            <a:r>
              <a:rPr lang="en-US" sz="1200" dirty="0" smtClean="0"/>
              <a:t>years of overall experience in IT &amp; Quality Assurance. He </a:t>
            </a:r>
            <a:r>
              <a:rPr lang="en-US" sz="1200" dirty="0" smtClean="0"/>
              <a:t>has</a:t>
            </a:r>
            <a:r>
              <a:rPr lang="en-US" sz="1200" dirty="0" smtClean="0"/>
              <a:t> expertise in agile, CMMI and Lead Auditor </a:t>
            </a:r>
            <a:r>
              <a:rPr lang="en-US" sz="1200" dirty="0" smtClean="0"/>
              <a:t>for </a:t>
            </a:r>
            <a:r>
              <a:rPr lang="en-US" sz="1200" dirty="0" smtClean="0"/>
              <a:t>multiple Standards. He is certified in Prince 2, ITIL  frameworks.</a:t>
            </a:r>
          </a:p>
          <a:p>
            <a:endParaRPr lang="en-US" sz="1200" dirty="0" smtClean="0"/>
          </a:p>
          <a:p>
            <a:r>
              <a:rPr lang="en-US" sz="1200" dirty="0" smtClean="0"/>
              <a:t>Vishnu is </a:t>
            </a:r>
            <a:r>
              <a:rPr lang="en-US" sz="1200" dirty="0" smtClean="0"/>
              <a:t>the </a:t>
            </a:r>
            <a:r>
              <a:rPr lang="en-US" sz="1200" dirty="0"/>
              <a:t>Strategic Partner for Group Quality Center of Excellence &amp; Strategic lead India Quality</a:t>
            </a:r>
            <a:r>
              <a:rPr lang="en-US" sz="1200" dirty="0" smtClean="0"/>
              <a:t>  in Capgemini</a:t>
            </a:r>
            <a:r>
              <a:rPr lang="en-US" sz="1200" dirty="0" smtClean="0"/>
              <a:t>. He </a:t>
            </a:r>
            <a:r>
              <a:rPr lang="en-US" sz="1200" dirty="0" smtClean="0"/>
              <a:t>is actively involved in bringin</a:t>
            </a:r>
            <a:r>
              <a:rPr lang="en-US" sz="1200" dirty="0" smtClean="0"/>
              <a:t>g technology aligned quality practices. He manages the strategic </a:t>
            </a:r>
            <a:r>
              <a:rPr lang="en-US" sz="1200" dirty="0"/>
              <a:t>q</a:t>
            </a:r>
            <a:r>
              <a:rPr lang="en-US" sz="1200" dirty="0" smtClean="0"/>
              <a:t>uality Initiatives planning  and monitoring in Quality Assurance  Practices. </a:t>
            </a:r>
            <a:r>
              <a:rPr lang="en-US" sz="1200" dirty="0" smtClean="0"/>
              <a:t>involved  </a:t>
            </a:r>
            <a:r>
              <a:rPr lang="en-US" sz="1200" dirty="0" smtClean="0"/>
              <a:t>with process set-up and pragmatic process implementation along with driving several value-adds using </a:t>
            </a:r>
            <a:r>
              <a:rPr lang="en-US" sz="1200" dirty="0" smtClean="0"/>
              <a:t>CMMI, ISO and Agile etc.</a:t>
            </a:r>
          </a:p>
          <a:p>
            <a:endParaRPr lang="en-US" sz="1200" dirty="0">
              <a:solidFill>
                <a:srgbClr val="00B0F0"/>
              </a:solidFill>
            </a:endParaRPr>
          </a:p>
          <a:p>
            <a:r>
              <a:rPr lang="en-US" sz="1200" dirty="0" smtClean="0"/>
              <a:t>Vishnu has </a:t>
            </a:r>
            <a:r>
              <a:rPr lang="en-US" sz="1200" dirty="0"/>
              <a:t>actively participated in several </a:t>
            </a:r>
            <a:r>
              <a:rPr lang="en-US" sz="1200" dirty="0" smtClean="0"/>
              <a:t>forums and </a:t>
            </a:r>
            <a:r>
              <a:rPr lang="en-US" sz="1200" dirty="0" smtClean="0"/>
              <a:t>conferences</a:t>
            </a:r>
            <a:r>
              <a:rPr lang="en-US" sz="1200" dirty="0" smtClean="0"/>
              <a:t>. </a:t>
            </a:r>
            <a:r>
              <a:rPr lang="en-US" sz="1200" dirty="0" smtClean="0"/>
              <a:t>He has written books on Software Quality Assurance and CMMI High Maturity achievements. In the past , vishnu has been a consultant to various organizations to improve their quality systems to enable business results achievement.</a:t>
            </a:r>
            <a:endParaRPr lang="en-US" sz="1200" dirty="0"/>
          </a:p>
        </p:txBody>
      </p:sp>
      <p:grpSp>
        <p:nvGrpSpPr>
          <p:cNvPr id="3079" name="Group 8"/>
          <p:cNvGrpSpPr>
            <a:grpSpLocks/>
          </p:cNvGrpSpPr>
          <p:nvPr/>
        </p:nvGrpSpPr>
        <p:grpSpPr bwMode="auto">
          <a:xfrm>
            <a:off x="1622425" y="1295400"/>
            <a:ext cx="3330575" cy="1120478"/>
            <a:chOff x="748" y="799"/>
            <a:chExt cx="2098" cy="545"/>
          </a:xfrm>
        </p:grpSpPr>
        <p:sp>
          <p:nvSpPr>
            <p:cNvPr id="3084" name="Rectangle 10"/>
            <p:cNvSpPr>
              <a:spLocks noChangeArrowheads="1"/>
            </p:cNvSpPr>
            <p:nvPr/>
          </p:nvSpPr>
          <p:spPr bwMode="auto">
            <a:xfrm>
              <a:off x="748" y="1162"/>
              <a:ext cx="634" cy="182"/>
            </a:xfrm>
            <a:prstGeom prst="rect">
              <a:avLst/>
            </a:prstGeom>
            <a:solidFill>
              <a:srgbClr val="96C0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0" hangingPunct="0">
                <a:lnSpc>
                  <a:spcPct val="90000"/>
                </a:lnSpc>
                <a:spcBef>
                  <a:spcPct val="40000"/>
                </a:spcBef>
                <a:tabLst>
                  <a:tab pos="6464300" algn="r"/>
                </a:tabLst>
              </a:pPr>
              <a:r>
                <a:rPr lang="en-GB" sz="1100" b="1"/>
                <a:t>Nationality</a:t>
              </a:r>
            </a:p>
          </p:txBody>
        </p:sp>
        <p:sp>
          <p:nvSpPr>
            <p:cNvPr id="3085" name="Rectangle 11"/>
            <p:cNvSpPr>
              <a:spLocks noChangeArrowheads="1"/>
            </p:cNvSpPr>
            <p:nvPr/>
          </p:nvSpPr>
          <p:spPr bwMode="auto">
            <a:xfrm>
              <a:off x="748" y="981"/>
              <a:ext cx="634" cy="182"/>
            </a:xfrm>
            <a:prstGeom prst="rect">
              <a:avLst/>
            </a:prstGeom>
            <a:solidFill>
              <a:srgbClr val="96C0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0" hangingPunct="0">
                <a:lnSpc>
                  <a:spcPct val="90000"/>
                </a:lnSpc>
                <a:spcBef>
                  <a:spcPct val="40000"/>
                </a:spcBef>
                <a:tabLst>
                  <a:tab pos="6464300" algn="r"/>
                </a:tabLst>
              </a:pPr>
              <a:r>
                <a:rPr lang="en-GB" sz="1100" b="1" dirty="0"/>
                <a:t>Level</a:t>
              </a:r>
            </a:p>
          </p:txBody>
        </p:sp>
        <p:sp>
          <p:nvSpPr>
            <p:cNvPr id="3086" name="Rectangle 12"/>
            <p:cNvSpPr>
              <a:spLocks noChangeArrowheads="1"/>
            </p:cNvSpPr>
            <p:nvPr/>
          </p:nvSpPr>
          <p:spPr bwMode="auto">
            <a:xfrm>
              <a:off x="748" y="799"/>
              <a:ext cx="634" cy="182"/>
            </a:xfrm>
            <a:prstGeom prst="rect">
              <a:avLst/>
            </a:prstGeom>
            <a:solidFill>
              <a:srgbClr val="96C0B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0" hangingPunct="0">
                <a:lnSpc>
                  <a:spcPct val="90000"/>
                </a:lnSpc>
                <a:spcBef>
                  <a:spcPct val="40000"/>
                </a:spcBef>
                <a:tabLst>
                  <a:tab pos="6464300" algn="r"/>
                </a:tabLst>
              </a:pPr>
              <a:r>
                <a:rPr lang="en-GB" sz="1100" b="1"/>
                <a:t>Name</a:t>
              </a:r>
            </a:p>
          </p:txBody>
        </p:sp>
        <p:sp>
          <p:nvSpPr>
            <p:cNvPr id="3088" name="Rectangle 14"/>
            <p:cNvSpPr>
              <a:spLocks noChangeArrowheads="1"/>
            </p:cNvSpPr>
            <p:nvPr/>
          </p:nvSpPr>
          <p:spPr bwMode="auto">
            <a:xfrm>
              <a:off x="1383" y="1162"/>
              <a:ext cx="1463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0" hangingPunct="0">
                <a:lnSpc>
                  <a:spcPct val="90000"/>
                </a:lnSpc>
                <a:spcBef>
                  <a:spcPct val="40000"/>
                </a:spcBef>
                <a:tabLst>
                  <a:tab pos="6464300" algn="r"/>
                </a:tabLst>
              </a:pPr>
              <a:r>
                <a:rPr lang="en-GB" sz="1100"/>
                <a:t>Indian</a:t>
              </a:r>
            </a:p>
          </p:txBody>
        </p:sp>
        <p:sp>
          <p:nvSpPr>
            <p:cNvPr id="3089" name="Rectangle 15"/>
            <p:cNvSpPr>
              <a:spLocks noChangeArrowheads="1"/>
            </p:cNvSpPr>
            <p:nvPr/>
          </p:nvSpPr>
          <p:spPr bwMode="auto">
            <a:xfrm>
              <a:off x="1383" y="981"/>
              <a:ext cx="1463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0" hangingPunct="0">
                <a:lnSpc>
                  <a:spcPct val="90000"/>
                </a:lnSpc>
                <a:spcBef>
                  <a:spcPct val="40000"/>
                </a:spcBef>
                <a:tabLst>
                  <a:tab pos="6464300" algn="r"/>
                </a:tabLst>
              </a:pPr>
              <a:r>
                <a:rPr lang="en-GB" sz="1100" dirty="0" smtClean="0"/>
                <a:t>Program Manager</a:t>
              </a:r>
              <a:endParaRPr lang="en-GB" sz="1100" dirty="0"/>
            </a:p>
          </p:txBody>
        </p:sp>
        <p:sp>
          <p:nvSpPr>
            <p:cNvPr id="3090" name="Rectangle 16"/>
            <p:cNvSpPr>
              <a:spLocks noChangeArrowheads="1"/>
            </p:cNvSpPr>
            <p:nvPr/>
          </p:nvSpPr>
          <p:spPr bwMode="auto">
            <a:xfrm>
              <a:off x="1383" y="799"/>
              <a:ext cx="1463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eaLnBrk="0" hangingPunct="0">
                <a:lnSpc>
                  <a:spcPct val="90000"/>
                </a:lnSpc>
                <a:spcBef>
                  <a:spcPct val="40000"/>
                </a:spcBef>
                <a:tabLst>
                  <a:tab pos="6464300" algn="r"/>
                </a:tabLst>
              </a:pPr>
              <a:r>
                <a:rPr lang="en-GB" sz="1100" dirty="0" smtClean="0"/>
                <a:t>Vishnu Varthanan Moorthy	</a:t>
              </a:r>
              <a:r>
                <a:rPr lang="en-GB" sz="1100" dirty="0"/>
                <a:t>	</a:t>
              </a:r>
            </a:p>
          </p:txBody>
        </p:sp>
      </p:grpSp>
      <p:sp>
        <p:nvSpPr>
          <p:cNvPr id="3080" name="Rectangle 17"/>
          <p:cNvSpPr>
            <a:spLocks noChangeArrowheads="1"/>
          </p:cNvSpPr>
          <p:nvPr/>
        </p:nvSpPr>
        <p:spPr bwMode="auto">
          <a:xfrm>
            <a:off x="5257800" y="1217613"/>
            <a:ext cx="3706813" cy="306387"/>
          </a:xfrm>
          <a:prstGeom prst="rect">
            <a:avLst/>
          </a:prstGeom>
          <a:solidFill>
            <a:srgbClr val="96C0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>
              <a:lnSpc>
                <a:spcPct val="90000"/>
              </a:lnSpc>
              <a:spcBef>
                <a:spcPct val="40000"/>
              </a:spcBef>
              <a:tabLst>
                <a:tab pos="6464300" algn="r"/>
              </a:tabLst>
            </a:pPr>
            <a:r>
              <a:rPr lang="en-GB" sz="1100" b="1" dirty="0"/>
              <a:t>Professional experience</a:t>
            </a:r>
          </a:p>
        </p:txBody>
      </p:sp>
      <p:sp>
        <p:nvSpPr>
          <p:cNvPr id="3081" name="Rectangle 15"/>
          <p:cNvSpPr txBox="1">
            <a:spLocks noChangeArrowheads="1"/>
          </p:cNvSpPr>
          <p:nvPr/>
        </p:nvSpPr>
        <p:spPr bwMode="auto">
          <a:xfrm>
            <a:off x="152400" y="865188"/>
            <a:ext cx="88392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0" rIns="180000" bIns="36000"/>
          <a:lstStyle/>
          <a:p>
            <a:pPr marL="171450" indent="-171450" eaLnBrk="0" hangingPunct="0">
              <a:spcBef>
                <a:spcPct val="50000"/>
              </a:spcBef>
              <a:buClr>
                <a:srgbClr val="3333FF"/>
              </a:buClr>
              <a:buFont typeface="Wingdings" pitchFamily="2" charset="2"/>
              <a:buNone/>
            </a:pPr>
            <a:r>
              <a:rPr lang="en-GB" sz="1200" b="1" dirty="0"/>
              <a:t>Role</a:t>
            </a:r>
            <a:r>
              <a:rPr lang="en-GB" sz="1200" b="1" i="1" dirty="0"/>
              <a:t>: </a:t>
            </a:r>
            <a:r>
              <a:rPr lang="en-US" sz="1200" b="1" dirty="0" smtClean="0"/>
              <a:t>Strategic Partner for Group Quality Center of Excellence &amp; Strategic lead - India Quality</a:t>
            </a:r>
            <a:endParaRPr lang="en-GB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izCDI3sCkiGOfdTrEEhRg"/>
</p:tagLst>
</file>

<file path=ppt/theme/theme1.xml><?xml version="1.0" encoding="utf-8"?>
<a:theme xmlns:a="http://schemas.openxmlformats.org/drawingml/2006/main" name="Capgemini_ppt_report">
  <a:themeElements>
    <a:clrScheme name="Capgemini_ppt_report 2">
      <a:dk1>
        <a:srgbClr val="292929"/>
      </a:dk1>
      <a:lt1>
        <a:srgbClr val="FFFFFF"/>
      </a:lt1>
      <a:dk2>
        <a:srgbClr val="000000"/>
      </a:dk2>
      <a:lt2>
        <a:srgbClr val="F0CD96"/>
      </a:lt2>
      <a:accent1>
        <a:srgbClr val="B4AA82"/>
      </a:accent1>
      <a:accent2>
        <a:srgbClr val="D0D0D0"/>
      </a:accent2>
      <a:accent3>
        <a:srgbClr val="FFFFFF"/>
      </a:accent3>
      <a:accent4>
        <a:srgbClr val="212121"/>
      </a:accent4>
      <a:accent5>
        <a:srgbClr val="D6D2C1"/>
      </a:accent5>
      <a:accent6>
        <a:srgbClr val="BCBCBC"/>
      </a:accent6>
      <a:hlink>
        <a:srgbClr val="96C0BE"/>
      </a:hlink>
      <a:folHlink>
        <a:srgbClr val="F0CD96"/>
      </a:folHlink>
    </a:clrScheme>
    <a:fontScheme name="Capgemini_ppt_repor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gemini_ppt_report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gemini_ppt_report 2">
        <a:dk1>
          <a:srgbClr val="292929"/>
        </a:dk1>
        <a:lt1>
          <a:srgbClr val="FFFFFF"/>
        </a:lt1>
        <a:dk2>
          <a:srgbClr val="000000"/>
        </a:dk2>
        <a:lt2>
          <a:srgbClr val="F0CD96"/>
        </a:lt2>
        <a:accent1>
          <a:srgbClr val="B4AA82"/>
        </a:accent1>
        <a:accent2>
          <a:srgbClr val="D0D0D0"/>
        </a:accent2>
        <a:accent3>
          <a:srgbClr val="FFFFFF"/>
        </a:accent3>
        <a:accent4>
          <a:srgbClr val="212121"/>
        </a:accent4>
        <a:accent5>
          <a:srgbClr val="D6D2C1"/>
        </a:accent5>
        <a:accent6>
          <a:srgbClr val="BCBCBC"/>
        </a:accent6>
        <a:hlink>
          <a:srgbClr val="96C0BE"/>
        </a:hlink>
        <a:folHlink>
          <a:srgbClr val="F0CD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Curriculum vitae, NN</Template>
  <TotalTime>556</TotalTime>
  <Words>283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Capgemini_ppt_report</vt:lpstr>
      <vt:lpstr>Profile of Vishnu varthanan Moorthy,  Program Manager– Quality Assurance</vt:lpstr>
    </vt:vector>
  </TitlesOfParts>
  <Company>Capgemini India Pvt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vitae, NN</dc:title>
  <dc:creator>vdoshi</dc:creator>
  <cp:lastModifiedBy>vvarthan</cp:lastModifiedBy>
  <cp:revision>52</cp:revision>
  <dcterms:created xsi:type="dcterms:W3CDTF">2008-10-10T07:11:18Z</dcterms:created>
  <dcterms:modified xsi:type="dcterms:W3CDTF">2017-08-02T11:58:27Z</dcterms:modified>
</cp:coreProperties>
</file>