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85176" y="2261850"/>
            <a:ext cx="7771365" cy="295409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107287" tIns="53643" rIns="107287" bIns="53643" rtlCol="0">
            <a:noAutofit/>
          </a:bodyPr>
          <a:lstStyle/>
          <a:p>
            <a:pPr defTabSz="1072866">
              <a:defRPr/>
            </a:pPr>
            <a:r>
              <a:rPr lang="en-US" b="1" kern="0" dirty="0">
                <a:solidFill>
                  <a:srgbClr val="4E84C4"/>
                </a:solidFill>
                <a:latin typeface="Myriad Pro"/>
              </a:rPr>
              <a:t>Profile</a:t>
            </a:r>
          </a:p>
          <a:p>
            <a:pPr lvl="0">
              <a:defRPr/>
            </a:pP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Sonali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is a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seasoned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IT professional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with proven expertise in managing various facets of the IT Services. With ability to plan and execute a wide range of strategies,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she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have proven experience in Strategic Planning, Delivery Assurance, Risk Management, Process Quality Management &amp; leading senior teams across geographies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.</a:t>
            </a:r>
            <a:endParaRPr lang="en-US" sz="1400" kern="0" dirty="0">
              <a:solidFill>
                <a:srgbClr val="000000"/>
              </a:solidFill>
              <a:latin typeface="Myriad Pro"/>
            </a:endParaRPr>
          </a:p>
          <a:p>
            <a:pPr lvl="0">
              <a:defRPr/>
            </a:pPr>
            <a:endParaRPr lang="en-US" sz="1400" kern="0" dirty="0" smtClean="0">
              <a:solidFill>
                <a:srgbClr val="000000"/>
              </a:solidFill>
              <a:latin typeface="Myriad Pro"/>
            </a:endParaRPr>
          </a:p>
          <a:p>
            <a:pPr lvl="0"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Myriad Pro"/>
              </a:rPr>
              <a:t>In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her career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span of 20 plus years with the IT Industry and lateral movements across functions,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she has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hands-on experience in IT </a:t>
            </a:r>
            <a:r>
              <a:rPr lang="en-US" sz="1400" kern="0" dirty="0" smtClean="0">
                <a:solidFill>
                  <a:srgbClr val="000000"/>
                </a:solidFill>
                <a:latin typeface="Myriad Pro"/>
              </a:rPr>
              <a:t>Delivery,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Quality, 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setting up and managing the entire business unit, encompassing Strategizing, Planning; Budgeting; People Management, Recruitment &amp; Training and contributing to the international forums along with consulting expertise</a:t>
            </a:r>
            <a:r>
              <a:rPr lang="en-US" sz="1400" kern="0" dirty="0">
                <a:solidFill>
                  <a:srgbClr val="000000"/>
                </a:solidFill>
                <a:latin typeface="Myriad Pro"/>
              </a:rPr>
              <a:t>.</a:t>
            </a:r>
          </a:p>
          <a:p>
            <a:pPr lvl="0">
              <a:defRPr/>
            </a:pPr>
            <a:endParaRPr lang="en-US" sz="1400" kern="0" dirty="0" smtClean="0">
              <a:solidFill>
                <a:srgbClr val="000000"/>
              </a:solidFill>
              <a:latin typeface="Myriad Pro"/>
            </a:endParaRPr>
          </a:p>
          <a:p>
            <a:pPr lvl="0"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Myriad Pro"/>
              </a:rPr>
              <a:t>She is a co-editor for ISO 20000 standards and represents India at the ISO international forum</a:t>
            </a:r>
            <a:endParaRPr lang="en-US" sz="1400" kern="0" dirty="0">
              <a:solidFill>
                <a:srgbClr val="000000"/>
              </a:solidFill>
              <a:latin typeface="Myriad Pro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313953" y="1297535"/>
            <a:ext cx="4530724" cy="964315"/>
          </a:xfrm>
          <a:prstGeom prst="round2SameRect">
            <a:avLst/>
          </a:prstGeom>
          <a:solidFill>
            <a:schemeClr val="tx1">
              <a:lumMod val="25000"/>
              <a:lumOff val="75000"/>
            </a:schemeClr>
          </a:solidFill>
          <a:ln w="9525" algn="ctr">
            <a:solidFill>
              <a:srgbClr val="85888B"/>
            </a:solidFill>
            <a:miter lim="800000"/>
            <a:headEnd/>
            <a:tailEnd/>
          </a:ln>
          <a:effectLst>
            <a:outerShdw blurRad="50800" dist="38099" dir="2700015" rotWithShape="0">
              <a:scrgbClr r="0" g="0" b="0">
                <a:alpha val="40000"/>
              </a:scrgbClr>
            </a:outerShdw>
          </a:effectLst>
        </p:spPr>
        <p:txBody>
          <a:bodyPr anchor="ctr"/>
          <a:lstStyle/>
          <a:p>
            <a:pPr algn="ctr" defTabSz="914400" eaLnBrk="0" hangingPunct="0">
              <a:lnSpc>
                <a:spcPct val="90000"/>
              </a:lnSpc>
              <a:defRPr/>
            </a:pPr>
            <a:r>
              <a:rPr lang="en-US" sz="1600" b="1" kern="0" dirty="0">
                <a:latin typeface="Calibri" pitchFamily="34" charset="0"/>
                <a:cs typeface="Calibri" pitchFamily="34" charset="0"/>
              </a:rPr>
              <a:t>Sonali </a:t>
            </a:r>
            <a:r>
              <a:rPr lang="en-US" sz="1600" b="1" kern="0" dirty="0" smtClean="0">
                <a:latin typeface="Calibri" pitchFamily="34" charset="0"/>
                <a:cs typeface="Calibri" pitchFamily="34" charset="0"/>
              </a:rPr>
              <a:t>Khopkar</a:t>
            </a:r>
          </a:p>
          <a:p>
            <a:pPr algn="ctr" defTabSz="914400" eaLnBrk="0" hangingPunct="0">
              <a:lnSpc>
                <a:spcPct val="90000"/>
              </a:lnSpc>
              <a:defRPr/>
            </a:pPr>
            <a:r>
              <a:rPr lang="en-US" sz="1600" b="1" kern="0" dirty="0" smtClean="0">
                <a:latin typeface="Calibri" pitchFamily="34" charset="0"/>
                <a:cs typeface="Calibri" pitchFamily="34" charset="0"/>
              </a:rPr>
              <a:t>Senior Director - Global Quality</a:t>
            </a:r>
          </a:p>
          <a:p>
            <a:pPr algn="ctr" defTabSz="914400" eaLnBrk="0" hangingPunct="0">
              <a:lnSpc>
                <a:spcPct val="90000"/>
              </a:lnSpc>
              <a:defRPr/>
            </a:pPr>
            <a:r>
              <a:rPr lang="en-US" sz="1600" b="1" kern="0" dirty="0" err="1" smtClean="0">
                <a:latin typeface="Calibri" pitchFamily="34" charset="0"/>
                <a:cs typeface="Calibri" pitchFamily="34" charset="0"/>
              </a:rPr>
              <a:t>Capgemini</a:t>
            </a:r>
            <a:endParaRPr lang="en-US" sz="1600" b="1" kern="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91" y="2360431"/>
            <a:ext cx="2086686" cy="290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134</TotalTime>
  <Words>140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Tw Cen MT</vt:lpstr>
      <vt:lpstr>Droplet</vt:lpstr>
      <vt:lpstr>PowerPoint Presentation</vt:lpstr>
    </vt:vector>
  </TitlesOfParts>
  <Company>Capgemini GCC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Khopkar, Sonali</dc:creator>
  <cp:lastModifiedBy>Khopkar, Sonali</cp:lastModifiedBy>
  <cp:revision>4</cp:revision>
  <dcterms:created xsi:type="dcterms:W3CDTF">2017-08-03T08:49:41Z</dcterms:created>
  <dcterms:modified xsi:type="dcterms:W3CDTF">2017-08-03T11:04:16Z</dcterms:modified>
</cp:coreProperties>
</file>